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69" r:id="rId4"/>
    <p:sldId id="260" r:id="rId5"/>
    <p:sldId id="261" r:id="rId6"/>
    <p:sldId id="262" r:id="rId7"/>
    <p:sldId id="263" r:id="rId8"/>
    <p:sldId id="264" r:id="rId9"/>
    <p:sldId id="265" r:id="rId10"/>
    <p:sldId id="266" r:id="rId11"/>
    <p:sldId id="267" r:id="rId12"/>
    <p:sldId id="270" r:id="rId13"/>
    <p:sldId id="271" r:id="rId14"/>
    <p:sldId id="273" r:id="rId15"/>
    <p:sldId id="272" r:id="rId16"/>
    <p:sldId id="274" r:id="rId17"/>
    <p:sldId id="258" r:id="rId18"/>
    <p:sldId id="25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C4EC63-E3AF-4045-8689-DBFC66B57418}" type="datetimeFigureOut">
              <a:rPr lang="en-GB" smtClean="0"/>
              <a:t>23/02/2024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53B0C-72E7-4E71-902C-B6E934DDF990}" type="slidenum">
              <a:rPr lang="en-GB" smtClean="0"/>
              <a:t>‹#›</a:t>
            </a:fld>
            <a:endParaRPr lang="en-GB"/>
          </a:p>
        </p:txBody>
      </p:sp>
    </p:spTree>
    <p:extLst>
      <p:ext uri="{BB962C8B-B14F-4D97-AF65-F5344CB8AC3E}">
        <p14:creationId xmlns:p14="http://schemas.microsoft.com/office/powerpoint/2010/main" val="2664486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F53B0C-72E7-4E71-902C-B6E934DDF990}" type="slidenum">
              <a:rPr lang="en-GB" smtClean="0"/>
              <a:t>5</a:t>
            </a:fld>
            <a:endParaRPr lang="en-GB"/>
          </a:p>
        </p:txBody>
      </p:sp>
    </p:spTree>
    <p:extLst>
      <p:ext uri="{BB962C8B-B14F-4D97-AF65-F5344CB8AC3E}">
        <p14:creationId xmlns:p14="http://schemas.microsoft.com/office/powerpoint/2010/main" val="1202398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5F53B0C-72E7-4E71-902C-B6E934DDF990}" type="slidenum">
              <a:rPr lang="en-GB" smtClean="0"/>
              <a:t>7</a:t>
            </a:fld>
            <a:endParaRPr lang="en-GB"/>
          </a:p>
        </p:txBody>
      </p:sp>
    </p:spTree>
    <p:extLst>
      <p:ext uri="{BB962C8B-B14F-4D97-AF65-F5344CB8AC3E}">
        <p14:creationId xmlns:p14="http://schemas.microsoft.com/office/powerpoint/2010/main" val="142219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30523-A823-2AE3-9BFA-1DC0D4A52A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F30833C-C08F-DA15-4244-FB4CE71D47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852EB6E-6FE0-8709-B243-0E39D2868E1F}"/>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5" name="Footer Placeholder 4">
            <a:extLst>
              <a:ext uri="{FF2B5EF4-FFF2-40B4-BE49-F238E27FC236}">
                <a16:creationId xmlns:a16="http://schemas.microsoft.com/office/drawing/2014/main" id="{236AEE72-48B4-B9DB-6502-5C5ACB171A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0C795E0-DE79-06C8-FB68-5B8281242DEF}"/>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72057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C0CB-182A-3E05-7148-29B99B5385C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D722465-211E-B105-157A-0D76E13858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01E04BA-B2CA-9A15-9F7D-75251615528B}"/>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5" name="Footer Placeholder 4">
            <a:extLst>
              <a:ext uri="{FF2B5EF4-FFF2-40B4-BE49-F238E27FC236}">
                <a16:creationId xmlns:a16="http://schemas.microsoft.com/office/drawing/2014/main" id="{40BC6004-8AB2-C499-D2DA-E050DE216F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F0368A7-98ED-BC43-5220-CD4C32F935E5}"/>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1404034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870B80-BF02-325D-96EA-ACC4A0EC21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92272EC-EF3E-94FA-7CD7-4402AFB756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9AB7378-6F06-3FD3-F29C-902A63E972E4}"/>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5" name="Footer Placeholder 4">
            <a:extLst>
              <a:ext uri="{FF2B5EF4-FFF2-40B4-BE49-F238E27FC236}">
                <a16:creationId xmlns:a16="http://schemas.microsoft.com/office/drawing/2014/main" id="{306EED3D-FDED-A221-E736-4EB0F1BC528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CFEA9B-4F05-DB06-A6B4-02289C4BE5E1}"/>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31650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E8893-C05D-DCDE-0B77-10FB9F27610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8D9CFA4-7B43-590B-D722-18F45C9F0D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7EF8F4B-7556-27C9-77E6-485BED7B30E1}"/>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5" name="Footer Placeholder 4">
            <a:extLst>
              <a:ext uri="{FF2B5EF4-FFF2-40B4-BE49-F238E27FC236}">
                <a16:creationId xmlns:a16="http://schemas.microsoft.com/office/drawing/2014/main" id="{EE9775EA-43AA-35C3-9BB6-7FECE63756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360E89-8105-8C75-B81B-D4625D0D9C3E}"/>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3715171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81568-6D89-5AC0-18ED-B1B6EE941D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D580C40-05CB-3C41-8212-8E1C8AB6EA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07BB9C-DCB4-7E19-A12D-0BC2922F22A0}"/>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5" name="Footer Placeholder 4">
            <a:extLst>
              <a:ext uri="{FF2B5EF4-FFF2-40B4-BE49-F238E27FC236}">
                <a16:creationId xmlns:a16="http://schemas.microsoft.com/office/drawing/2014/main" id="{9A30D6A4-C34D-1B2A-1D9B-C66CCB184D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96970A-D008-E4F4-86E2-2832BC4D00B6}"/>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180187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B570-F478-1516-32EB-DF00E3E0CA7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39182A3-6964-BBB4-32DC-2490C4903A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9DC4E9C-1F57-BD14-4566-FAAE36DC44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6D4A7E1-6735-8EBB-AECE-B2BD4CFA9908}"/>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6" name="Footer Placeholder 5">
            <a:extLst>
              <a:ext uri="{FF2B5EF4-FFF2-40B4-BE49-F238E27FC236}">
                <a16:creationId xmlns:a16="http://schemas.microsoft.com/office/drawing/2014/main" id="{15F0A3FF-7493-5D19-6B9D-FD2168D22D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43064B-2B0D-5573-371B-E7A571D6FBEF}"/>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3121277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19A14-D9EB-77CE-04C4-BFA7B54DC4B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7552847-8600-1765-C4E8-B126C672B4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679696-E229-9349-F849-532A8A5566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5BDC4DA-77AE-825F-CE20-F084276AC8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DB9B5F-A84E-BBC7-F64B-97F04EE000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71D18DE-A02F-A69F-F7EC-E75030C913B5}"/>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8" name="Footer Placeholder 7">
            <a:extLst>
              <a:ext uri="{FF2B5EF4-FFF2-40B4-BE49-F238E27FC236}">
                <a16:creationId xmlns:a16="http://schemas.microsoft.com/office/drawing/2014/main" id="{3BDD9972-FD5C-182F-DF3E-4B2A4263631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0BE722C-1BBF-B740-E2F2-CDD1A3CD7F5E}"/>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2511811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4BBDF-AC6D-6DD2-5B85-22884D0D3AB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4A10FD2-253D-B23C-F0CA-F20856E9D73F}"/>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4" name="Footer Placeholder 3">
            <a:extLst>
              <a:ext uri="{FF2B5EF4-FFF2-40B4-BE49-F238E27FC236}">
                <a16:creationId xmlns:a16="http://schemas.microsoft.com/office/drawing/2014/main" id="{69ECFA7A-D875-0100-9D7D-EC052F4B473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031B72D-4ECE-C6D6-8BE3-FD949985C17F}"/>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1475818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0FF682-76F1-BC12-7E9D-DDAACAE378EA}"/>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3" name="Footer Placeholder 2">
            <a:extLst>
              <a:ext uri="{FF2B5EF4-FFF2-40B4-BE49-F238E27FC236}">
                <a16:creationId xmlns:a16="http://schemas.microsoft.com/office/drawing/2014/main" id="{C116C0DE-1758-50CD-1C10-E5632D7A739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1154D65C-1FAA-02EB-501D-FD7E34838EED}"/>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1613674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2671-23A4-035E-2E73-61E5745569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B3D6413-4C46-EB6D-FC71-00BFF0E857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0BF97FB-421B-0F4B-4446-55753316F7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58CC1A-DB91-3AD3-0E40-298CA4D1A1AB}"/>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6" name="Footer Placeholder 5">
            <a:extLst>
              <a:ext uri="{FF2B5EF4-FFF2-40B4-BE49-F238E27FC236}">
                <a16:creationId xmlns:a16="http://schemas.microsoft.com/office/drawing/2014/main" id="{0DB09212-6197-43DC-258B-BE765DC619B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4DAB381-6BF2-6D25-7CEF-0F6C06FBBC14}"/>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3180291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8E09-BD7B-555A-40C1-1E1BA19342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3A3C138-7B67-B419-280D-0F1A33D60F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C919293-0DFA-55F5-4BFC-94788131F1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47C180-D4A3-5B66-9434-A835BA1596DA}"/>
              </a:ext>
            </a:extLst>
          </p:cNvPr>
          <p:cNvSpPr>
            <a:spLocks noGrp="1"/>
          </p:cNvSpPr>
          <p:nvPr>
            <p:ph type="dt" sz="half" idx="10"/>
          </p:nvPr>
        </p:nvSpPr>
        <p:spPr/>
        <p:txBody>
          <a:bodyPr/>
          <a:lstStyle/>
          <a:p>
            <a:fld id="{6DB91B5F-BA89-44D3-8E03-A11B2D9133CA}" type="datetimeFigureOut">
              <a:rPr lang="en-GB" smtClean="0"/>
              <a:t>23/02/2024</a:t>
            </a:fld>
            <a:endParaRPr lang="en-GB"/>
          </a:p>
        </p:txBody>
      </p:sp>
      <p:sp>
        <p:nvSpPr>
          <p:cNvPr id="6" name="Footer Placeholder 5">
            <a:extLst>
              <a:ext uri="{FF2B5EF4-FFF2-40B4-BE49-F238E27FC236}">
                <a16:creationId xmlns:a16="http://schemas.microsoft.com/office/drawing/2014/main" id="{A37BC70E-63DD-81C5-48CA-AD37C17F276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3E52D7-DAC3-5C36-EF9D-E088A54912B4}"/>
              </a:ext>
            </a:extLst>
          </p:cNvPr>
          <p:cNvSpPr>
            <a:spLocks noGrp="1"/>
          </p:cNvSpPr>
          <p:nvPr>
            <p:ph type="sldNum" sz="quarter" idx="12"/>
          </p:nvPr>
        </p:nvSpPr>
        <p:spPr/>
        <p:txBody>
          <a:bodyPr/>
          <a:lstStyle/>
          <a:p>
            <a:fld id="{417A1240-8DBF-4266-8E18-C2C2096A750A}" type="slidenum">
              <a:rPr lang="en-GB" smtClean="0"/>
              <a:t>‹#›</a:t>
            </a:fld>
            <a:endParaRPr lang="en-GB"/>
          </a:p>
        </p:txBody>
      </p:sp>
    </p:spTree>
    <p:extLst>
      <p:ext uri="{BB962C8B-B14F-4D97-AF65-F5344CB8AC3E}">
        <p14:creationId xmlns:p14="http://schemas.microsoft.com/office/powerpoint/2010/main" val="4224952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E1FCF05-99A2-921F-6646-D93956F6C1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51EA3D3-E8AE-506D-F8F5-E31EE9C7EF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C08B23-715F-8940-DD17-8A4E3DB700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B91B5F-BA89-44D3-8E03-A11B2D9133CA}" type="datetimeFigureOut">
              <a:rPr lang="en-GB" smtClean="0"/>
              <a:t>23/02/2024</a:t>
            </a:fld>
            <a:endParaRPr lang="en-GB"/>
          </a:p>
        </p:txBody>
      </p:sp>
      <p:sp>
        <p:nvSpPr>
          <p:cNvPr id="5" name="Footer Placeholder 4">
            <a:extLst>
              <a:ext uri="{FF2B5EF4-FFF2-40B4-BE49-F238E27FC236}">
                <a16:creationId xmlns:a16="http://schemas.microsoft.com/office/drawing/2014/main" id="{DB75BA88-E506-7D5D-34BB-4446EB1C66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A3D7E3E-082F-CD85-ED95-8863D90EE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7A1240-8DBF-4266-8E18-C2C2096A750A}" type="slidenum">
              <a:rPr lang="en-GB" smtClean="0"/>
              <a:t>‹#›</a:t>
            </a:fld>
            <a:endParaRPr lang="en-GB"/>
          </a:p>
        </p:txBody>
      </p:sp>
    </p:spTree>
    <p:extLst>
      <p:ext uri="{BB962C8B-B14F-4D97-AF65-F5344CB8AC3E}">
        <p14:creationId xmlns:p14="http://schemas.microsoft.com/office/powerpoint/2010/main" val="21967798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Dxgm2yW-jDA&amp;ab_channel=AAMINSA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www.youtube.com/watch?v=g-1UcU-Jv4I&amp;ab_channel=BBCNews%D8%A7%D8%B1%D8%AF%D9%88"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People Discussing">
            <a:extLst>
              <a:ext uri="{FF2B5EF4-FFF2-40B4-BE49-F238E27FC236}">
                <a16:creationId xmlns:a16="http://schemas.microsoft.com/office/drawing/2014/main" id="{AA4D093B-7DB0-487C-B02F-B7D6011147D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810094-6894-F793-374E-252DE2574E1B}"/>
              </a:ext>
            </a:extLst>
          </p:cNvPr>
          <p:cNvSpPr>
            <a:spLocks noGrp="1"/>
          </p:cNvSpPr>
          <p:nvPr>
            <p:ph type="ctrTitle"/>
          </p:nvPr>
        </p:nvSpPr>
        <p:spPr>
          <a:xfrm>
            <a:off x="6096006" y="728897"/>
            <a:ext cx="5452529" cy="3728614"/>
          </a:xfrm>
        </p:spPr>
        <p:txBody>
          <a:bodyPr anchor="t">
            <a:normAutofit/>
          </a:bodyPr>
          <a:lstStyle/>
          <a:p>
            <a:pPr algn="r"/>
            <a:r>
              <a:rPr lang="en-US" sz="5200">
                <a:solidFill>
                  <a:srgbClr val="FFFFFF"/>
                </a:solidFill>
              </a:rPr>
              <a:t>Introduction to Entrepreneurship: Week 2 </a:t>
            </a:r>
            <a:endParaRPr lang="en-GB" sz="5200">
              <a:solidFill>
                <a:srgbClr val="FFFFFF"/>
              </a:solidFill>
            </a:endParaRPr>
          </a:p>
        </p:txBody>
      </p:sp>
      <p:sp>
        <p:nvSpPr>
          <p:cNvPr id="3" name="Subtitle 2">
            <a:extLst>
              <a:ext uri="{FF2B5EF4-FFF2-40B4-BE49-F238E27FC236}">
                <a16:creationId xmlns:a16="http://schemas.microsoft.com/office/drawing/2014/main" id="{9D238AA0-D097-C0D4-B2DE-A97529028BDC}"/>
              </a:ext>
            </a:extLst>
          </p:cNvPr>
          <p:cNvSpPr>
            <a:spLocks noGrp="1"/>
          </p:cNvSpPr>
          <p:nvPr>
            <p:ph type="subTitle" idx="1"/>
          </p:nvPr>
        </p:nvSpPr>
        <p:spPr>
          <a:xfrm>
            <a:off x="6099055" y="4629217"/>
            <a:ext cx="5449479" cy="1499873"/>
          </a:xfrm>
        </p:spPr>
        <p:txBody>
          <a:bodyPr anchor="b">
            <a:normAutofit/>
          </a:bodyPr>
          <a:lstStyle/>
          <a:p>
            <a:pPr algn="r"/>
            <a:r>
              <a:rPr lang="en-US" dirty="0">
                <a:solidFill>
                  <a:srgbClr val="FFFFFF"/>
                </a:solidFill>
              </a:rPr>
              <a:t>Dr. Zunaira Saqib </a:t>
            </a:r>
          </a:p>
          <a:p>
            <a:pPr algn="r"/>
            <a:r>
              <a:rPr lang="en-US" dirty="0">
                <a:solidFill>
                  <a:srgbClr val="FFFFFF"/>
                </a:solidFill>
              </a:rPr>
              <a:t>SEECS</a:t>
            </a:r>
            <a:endParaRPr lang="en-GB" dirty="0">
              <a:solidFill>
                <a:srgbClr val="FFFFFF"/>
              </a:solidFill>
            </a:endParaRPr>
          </a:p>
        </p:txBody>
      </p:sp>
    </p:spTree>
    <p:extLst>
      <p:ext uri="{BB962C8B-B14F-4D97-AF65-F5344CB8AC3E}">
        <p14:creationId xmlns:p14="http://schemas.microsoft.com/office/powerpoint/2010/main" val="255260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F90786E-B72D-4C32-BDCE-A170B0078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E46F2E7-848F-4A6C-A098-4764FDEA7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descr="Seedlings growing in a garden with sunlight">
            <a:extLst>
              <a:ext uri="{FF2B5EF4-FFF2-40B4-BE49-F238E27FC236}">
                <a16:creationId xmlns:a16="http://schemas.microsoft.com/office/drawing/2014/main" id="{8214A978-4937-D3C1-DD1B-4F113C87EA34}"/>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4" name="Title 3">
            <a:extLst>
              <a:ext uri="{FF2B5EF4-FFF2-40B4-BE49-F238E27FC236}">
                <a16:creationId xmlns:a16="http://schemas.microsoft.com/office/drawing/2014/main" id="{293930B2-8AAB-C8B0-4E7F-2ACEED72FAFE}"/>
              </a:ext>
            </a:extLst>
          </p:cNvPr>
          <p:cNvSpPr>
            <a:spLocks noGrp="1"/>
          </p:cNvSpPr>
          <p:nvPr>
            <p:ph type="title"/>
          </p:nvPr>
        </p:nvSpPr>
        <p:spPr>
          <a:xfrm>
            <a:off x="838199" y="1671570"/>
            <a:ext cx="5155261" cy="4072044"/>
          </a:xfrm>
        </p:spPr>
        <p:txBody>
          <a:bodyPr anchor="t">
            <a:normAutofit/>
          </a:bodyPr>
          <a:lstStyle/>
          <a:p>
            <a:r>
              <a:rPr lang="en-US">
                <a:solidFill>
                  <a:srgbClr val="FFFFFF"/>
                </a:solidFill>
              </a:rPr>
              <a:t>3. Growth Oriented </a:t>
            </a:r>
            <a:endParaRPr lang="en-GB">
              <a:solidFill>
                <a:srgbClr val="FFFFFF"/>
              </a:solidFill>
            </a:endParaRPr>
          </a:p>
        </p:txBody>
      </p:sp>
      <p:sp>
        <p:nvSpPr>
          <p:cNvPr id="5" name="Content Placeholder 4">
            <a:extLst>
              <a:ext uri="{FF2B5EF4-FFF2-40B4-BE49-F238E27FC236}">
                <a16:creationId xmlns:a16="http://schemas.microsoft.com/office/drawing/2014/main" id="{B5ADB3CA-9BFE-8932-94F7-747E795C0066}"/>
              </a:ext>
            </a:extLst>
          </p:cNvPr>
          <p:cNvSpPr>
            <a:spLocks noGrp="1"/>
          </p:cNvSpPr>
          <p:nvPr>
            <p:ph idx="1"/>
          </p:nvPr>
        </p:nvSpPr>
        <p:spPr>
          <a:xfrm>
            <a:off x="6185986" y="1671566"/>
            <a:ext cx="5170861" cy="4072043"/>
          </a:xfrm>
        </p:spPr>
        <p:txBody>
          <a:bodyPr>
            <a:normAutofit/>
          </a:bodyPr>
          <a:lstStyle/>
          <a:p>
            <a:r>
              <a:rPr lang="en-GB" sz="4000" dirty="0">
                <a:solidFill>
                  <a:srgbClr val="FFFFFF"/>
                </a:solidFill>
              </a:rPr>
              <a:t>Grow as people</a:t>
            </a:r>
          </a:p>
          <a:p>
            <a:r>
              <a:rPr lang="en-GB" sz="4000" dirty="0">
                <a:solidFill>
                  <a:srgbClr val="FFFFFF"/>
                </a:solidFill>
              </a:rPr>
              <a:t>Grow the business </a:t>
            </a:r>
          </a:p>
          <a:p>
            <a:r>
              <a:rPr lang="en-GB" sz="4000" dirty="0">
                <a:solidFill>
                  <a:srgbClr val="FFFFFF"/>
                </a:solidFill>
              </a:rPr>
              <a:t>Learn new things</a:t>
            </a:r>
          </a:p>
          <a:p>
            <a:r>
              <a:rPr lang="en-GB" sz="4000" dirty="0">
                <a:solidFill>
                  <a:srgbClr val="FFFFFF"/>
                </a:solidFill>
              </a:rPr>
              <a:t>Develop new skills</a:t>
            </a:r>
          </a:p>
          <a:p>
            <a:r>
              <a:rPr lang="en-GB" sz="4000" dirty="0">
                <a:solidFill>
                  <a:srgbClr val="FFFFFF"/>
                </a:solidFill>
              </a:rPr>
              <a:t>Explore new markets</a:t>
            </a:r>
          </a:p>
        </p:txBody>
      </p:sp>
    </p:spTree>
    <p:extLst>
      <p:ext uri="{BB962C8B-B14F-4D97-AF65-F5344CB8AC3E}">
        <p14:creationId xmlns:p14="http://schemas.microsoft.com/office/powerpoint/2010/main" val="395968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Facts About McDonald's Hamburgers That Might Surprise You">
            <a:extLst>
              <a:ext uri="{FF2B5EF4-FFF2-40B4-BE49-F238E27FC236}">
                <a16:creationId xmlns:a16="http://schemas.microsoft.com/office/drawing/2014/main" id="{E565E80D-070B-E6FD-BC0D-ED9C5D4D2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863600"/>
            <a:ext cx="5380038" cy="4014788"/>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SAVOUR FOODS, Islamabad - Menu, Prices &amp; Restaurant Reviews - Tripadvisor">
            <a:extLst>
              <a:ext uri="{FF2B5EF4-FFF2-40B4-BE49-F238E27FC236}">
                <a16:creationId xmlns:a16="http://schemas.microsoft.com/office/drawing/2014/main" id="{4577351D-67FE-A8EC-8CF4-36EBB4E321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7588" y="863600"/>
            <a:ext cx="5451475" cy="401478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F0FC687-04E6-0BF5-54D3-C0686E34026F}"/>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Growth – Why and How?</a:t>
            </a:r>
          </a:p>
        </p:txBody>
      </p:sp>
    </p:spTree>
    <p:extLst>
      <p:ext uri="{BB962C8B-B14F-4D97-AF65-F5344CB8AC3E}">
        <p14:creationId xmlns:p14="http://schemas.microsoft.com/office/powerpoint/2010/main" val="4014682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B589F22-3762-444E-9FC9-BE1800ABE3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08" y="-15640"/>
            <a:ext cx="4633823" cy="6873639"/>
            <a:chOff x="-3208" y="-15640"/>
            <a:chExt cx="4633823" cy="6873639"/>
          </a:xfrm>
        </p:grpSpPr>
        <p:sp>
          <p:nvSpPr>
            <p:cNvPr id="12" name="Rectangle 8">
              <a:extLst>
                <a:ext uri="{FF2B5EF4-FFF2-40B4-BE49-F238E27FC236}">
                  <a16:creationId xmlns:a16="http://schemas.microsoft.com/office/drawing/2014/main" id="{23909A00-EE5C-7921-011D-2243441BC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15296" y="1112089"/>
              <a:ext cx="6857999" cy="4633821"/>
            </a:xfrm>
            <a:prstGeom prst="rect">
              <a:avLst/>
            </a:prstGeom>
            <a:gradFill>
              <a:gsLst>
                <a:gs pos="0">
                  <a:schemeClr val="accent5"/>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CBD214-1DC9-F322-5194-DA04BAC2F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23116" y="1104268"/>
              <a:ext cx="6873639" cy="4633823"/>
            </a:xfrm>
            <a:prstGeom prst="rect">
              <a:avLst/>
            </a:prstGeom>
            <a:gradFill flip="none" rotWithShape="1">
              <a:gsLst>
                <a:gs pos="0">
                  <a:schemeClr val="accent5">
                    <a:lumMod val="75000"/>
                    <a:alpha val="92000"/>
                  </a:schemeClr>
                </a:gs>
                <a:gs pos="41000">
                  <a:schemeClr val="accent5">
                    <a:lumMod val="75000"/>
                    <a:alpha val="0"/>
                  </a:schemeClr>
                </a:gs>
              </a:gsLst>
              <a:lin ang="19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6EAF9FB-B8E3-9BF3-8388-AE1AC0CB4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890955" y="-462733"/>
              <a:ext cx="3284738" cy="4194579"/>
            </a:xfrm>
            <a:prstGeom prst="rect">
              <a:avLst/>
            </a:prstGeom>
            <a:gradFill flip="none" rotWithShape="1">
              <a:gsLst>
                <a:gs pos="0">
                  <a:schemeClr val="accent2">
                    <a:alpha val="70000"/>
                  </a:schemeClr>
                </a:gs>
                <a:gs pos="58000">
                  <a:schemeClr val="accent5">
                    <a:lumMod val="60000"/>
                    <a:lumOff val="40000"/>
                    <a:alpha val="0"/>
                  </a:schemeClr>
                </a:gs>
              </a:gsLst>
              <a:lin ang="18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le 1">
            <a:extLst>
              <a:ext uri="{FF2B5EF4-FFF2-40B4-BE49-F238E27FC236}">
                <a16:creationId xmlns:a16="http://schemas.microsoft.com/office/drawing/2014/main" id="{D4C170E4-A7B3-6412-CC18-1539693F28A0}"/>
              </a:ext>
            </a:extLst>
          </p:cNvPr>
          <p:cNvSpPr>
            <a:spLocks noGrp="1"/>
          </p:cNvSpPr>
          <p:nvPr>
            <p:ph type="title"/>
          </p:nvPr>
        </p:nvSpPr>
        <p:spPr>
          <a:xfrm>
            <a:off x="635606" y="1582615"/>
            <a:ext cx="3356194" cy="3669323"/>
          </a:xfrm>
        </p:spPr>
        <p:txBody>
          <a:bodyPr anchor="ctr">
            <a:normAutofit/>
          </a:bodyPr>
          <a:lstStyle/>
          <a:p>
            <a:pPr algn="ctr"/>
            <a:r>
              <a:rPr lang="en-US" sz="3200" dirty="0">
                <a:solidFill>
                  <a:srgbClr val="FFFFFF"/>
                </a:solidFill>
              </a:rPr>
              <a:t>4. Independence and Accountability   </a:t>
            </a:r>
            <a:endParaRPr lang="en-GB" sz="3200" dirty="0">
              <a:solidFill>
                <a:srgbClr val="FFFFFF"/>
              </a:solidFill>
            </a:endParaRPr>
          </a:p>
        </p:txBody>
      </p:sp>
      <p:sp>
        <p:nvSpPr>
          <p:cNvPr id="3" name="Content Placeholder 2">
            <a:extLst>
              <a:ext uri="{FF2B5EF4-FFF2-40B4-BE49-F238E27FC236}">
                <a16:creationId xmlns:a16="http://schemas.microsoft.com/office/drawing/2014/main" id="{762FC9D8-C67A-97D1-0FBD-88BB6307FE81}"/>
              </a:ext>
            </a:extLst>
          </p:cNvPr>
          <p:cNvSpPr>
            <a:spLocks noGrp="1"/>
          </p:cNvSpPr>
          <p:nvPr>
            <p:ph idx="1"/>
          </p:nvPr>
        </p:nvSpPr>
        <p:spPr>
          <a:xfrm>
            <a:off x="5498124" y="874782"/>
            <a:ext cx="5820508" cy="5106918"/>
          </a:xfrm>
        </p:spPr>
        <p:txBody>
          <a:bodyPr anchor="ctr">
            <a:normAutofit/>
          </a:bodyPr>
          <a:lstStyle/>
          <a:p>
            <a:r>
              <a:rPr lang="en-GB" sz="3200" dirty="0"/>
              <a:t>Certain level of independence and faith in your own abilities is necessary to keep moving forward.</a:t>
            </a:r>
          </a:p>
          <a:p>
            <a:r>
              <a:rPr lang="en-GB" sz="3200" dirty="0"/>
              <a:t>Taking ownership of your triumphs and errors</a:t>
            </a:r>
          </a:p>
          <a:p>
            <a:r>
              <a:rPr lang="en-GB" sz="3200" dirty="0"/>
              <a:t>Reflect on how your actions impact yourself and others</a:t>
            </a:r>
          </a:p>
          <a:p>
            <a:r>
              <a:rPr lang="en-GB" sz="3200" dirty="0"/>
              <a:t>What you’ve learned from your mistakes?</a:t>
            </a:r>
          </a:p>
        </p:txBody>
      </p:sp>
    </p:spTree>
    <p:extLst>
      <p:ext uri="{BB962C8B-B14F-4D97-AF65-F5344CB8AC3E}">
        <p14:creationId xmlns:p14="http://schemas.microsoft.com/office/powerpoint/2010/main" val="372470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on clear background">
            <a:extLst>
              <a:ext uri="{FF2B5EF4-FFF2-40B4-BE49-F238E27FC236}">
                <a16:creationId xmlns:a16="http://schemas.microsoft.com/office/drawing/2014/main" id="{20375A8C-6DDA-1E67-4809-1550186BF46F}"/>
              </a:ext>
            </a:extLst>
          </p:cNvPr>
          <p:cNvPicPr>
            <a:picLocks noChangeAspect="1"/>
          </p:cNvPicPr>
          <p:nvPr/>
        </p:nvPicPr>
        <p:blipFill rotWithShape="1">
          <a:blip r:embed="rId2"/>
          <a:srcRect l="36810" r="10530"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DC093-0356-9AC6-4122-952DEE0404AF}"/>
              </a:ext>
            </a:extLst>
          </p:cNvPr>
          <p:cNvSpPr>
            <a:spLocks noGrp="1"/>
          </p:cNvSpPr>
          <p:nvPr>
            <p:ph type="title"/>
          </p:nvPr>
        </p:nvSpPr>
        <p:spPr>
          <a:xfrm>
            <a:off x="6115317" y="405685"/>
            <a:ext cx="5464968" cy="1559301"/>
          </a:xfrm>
        </p:spPr>
        <p:txBody>
          <a:bodyPr>
            <a:normAutofit/>
          </a:bodyPr>
          <a:lstStyle/>
          <a:p>
            <a:r>
              <a:rPr lang="en-US" sz="4000"/>
              <a:t>Are you independent and accountable?</a:t>
            </a:r>
            <a:endParaRPr lang="en-GB" sz="4000"/>
          </a:p>
        </p:txBody>
      </p:sp>
      <p:sp>
        <p:nvSpPr>
          <p:cNvPr id="3" name="Content Placeholder 2">
            <a:extLst>
              <a:ext uri="{FF2B5EF4-FFF2-40B4-BE49-F238E27FC236}">
                <a16:creationId xmlns:a16="http://schemas.microsoft.com/office/drawing/2014/main" id="{45ECDBB1-262B-8345-53B9-EEFA8725C663}"/>
              </a:ext>
            </a:extLst>
          </p:cNvPr>
          <p:cNvSpPr>
            <a:spLocks noGrp="1"/>
          </p:cNvSpPr>
          <p:nvPr>
            <p:ph idx="1"/>
          </p:nvPr>
        </p:nvSpPr>
        <p:spPr>
          <a:xfrm>
            <a:off x="6115317" y="2743200"/>
            <a:ext cx="5247340" cy="3496878"/>
          </a:xfrm>
        </p:spPr>
        <p:txBody>
          <a:bodyPr anchor="ctr">
            <a:noAutofit/>
          </a:bodyPr>
          <a:lstStyle/>
          <a:p>
            <a:r>
              <a:rPr lang="en-US" sz="3200" dirty="0"/>
              <a:t>Why are you in this degree?</a:t>
            </a:r>
          </a:p>
          <a:p>
            <a:r>
              <a:rPr lang="en-US" sz="3200" dirty="0"/>
              <a:t>Why are you in this University?</a:t>
            </a:r>
          </a:p>
          <a:p>
            <a:r>
              <a:rPr lang="en-US" sz="3200" dirty="0"/>
              <a:t>What do you want to do afterwards?</a:t>
            </a:r>
          </a:p>
          <a:p>
            <a:r>
              <a:rPr lang="en-US" sz="3200" dirty="0"/>
              <a:t>What is your biggest failure?</a:t>
            </a:r>
          </a:p>
          <a:p>
            <a:r>
              <a:rPr lang="en-US" sz="3200" dirty="0"/>
              <a:t>What is your biggest success?</a:t>
            </a:r>
            <a:endParaRPr lang="en-GB" sz="3200" dirty="0"/>
          </a:p>
        </p:txBody>
      </p:sp>
    </p:spTree>
    <p:extLst>
      <p:ext uri="{BB962C8B-B14F-4D97-AF65-F5344CB8AC3E}">
        <p14:creationId xmlns:p14="http://schemas.microsoft.com/office/powerpoint/2010/main" val="196627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bulb idea concept">
            <a:extLst>
              <a:ext uri="{FF2B5EF4-FFF2-40B4-BE49-F238E27FC236}">
                <a16:creationId xmlns:a16="http://schemas.microsoft.com/office/drawing/2014/main" id="{D244AEA3-49F5-7D46-8B94-FFA6BE497FE0}"/>
              </a:ext>
            </a:extLst>
          </p:cNvPr>
          <p:cNvPicPr>
            <a:picLocks noChangeAspect="1"/>
          </p:cNvPicPr>
          <p:nvPr/>
        </p:nvPicPr>
        <p:blipFill rotWithShape="1">
          <a:blip r:embed="rId2"/>
          <a:srcRect r="21490" b="2"/>
          <a:stretch/>
        </p:blipFill>
        <p:spPr>
          <a:xfrm>
            <a:off x="20" y="1666568"/>
            <a:ext cx="6106195" cy="5191432"/>
          </a:xfrm>
          <a:prstGeom prst="rect">
            <a:avLst/>
          </a:prstGeom>
        </p:spPr>
      </p:pic>
      <p:sp useBgFill="1">
        <p:nvSpPr>
          <p:cNvPr id="11" name="Rectangle 10">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1729117"/>
          </a:xfrm>
          <a:prstGeom prst="rect">
            <a:avLst/>
          </a:prstGeom>
          <a:ln>
            <a:noFill/>
          </a:ln>
          <a:effectLst>
            <a:outerShdw blurRad="368300" dist="101600" dir="546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AF2ED5-2B75-F563-D611-11ABCA1347AC}"/>
              </a:ext>
            </a:extLst>
          </p:cNvPr>
          <p:cNvSpPr>
            <a:spLocks noGrp="1"/>
          </p:cNvSpPr>
          <p:nvPr>
            <p:ph type="title"/>
          </p:nvPr>
        </p:nvSpPr>
        <p:spPr>
          <a:xfrm>
            <a:off x="761801" y="352766"/>
            <a:ext cx="10591999" cy="1023584"/>
          </a:xfrm>
        </p:spPr>
        <p:txBody>
          <a:bodyPr>
            <a:normAutofit/>
          </a:bodyPr>
          <a:lstStyle/>
          <a:p>
            <a:r>
              <a:rPr lang="en-US" sz="4000" dirty="0"/>
              <a:t>5. Creativity and Risk Taking </a:t>
            </a:r>
            <a:endParaRPr lang="en-GB" sz="4000" dirty="0"/>
          </a:p>
        </p:txBody>
      </p:sp>
      <p:sp>
        <p:nvSpPr>
          <p:cNvPr id="3" name="Content Placeholder 2">
            <a:extLst>
              <a:ext uri="{FF2B5EF4-FFF2-40B4-BE49-F238E27FC236}">
                <a16:creationId xmlns:a16="http://schemas.microsoft.com/office/drawing/2014/main" id="{50BBF8B4-D67E-58EE-9E91-7D953DAEC48B}"/>
              </a:ext>
            </a:extLst>
          </p:cNvPr>
          <p:cNvSpPr>
            <a:spLocks noGrp="1"/>
          </p:cNvSpPr>
          <p:nvPr>
            <p:ph idx="1"/>
          </p:nvPr>
        </p:nvSpPr>
        <p:spPr>
          <a:xfrm>
            <a:off x="6803408" y="2249766"/>
            <a:ext cx="4550391" cy="4070303"/>
          </a:xfrm>
        </p:spPr>
        <p:txBody>
          <a:bodyPr anchor="ctr">
            <a:normAutofit/>
          </a:bodyPr>
          <a:lstStyle/>
          <a:p>
            <a:r>
              <a:rPr lang="en-US" sz="3200" dirty="0"/>
              <a:t>This goes without saying. </a:t>
            </a:r>
          </a:p>
          <a:p>
            <a:r>
              <a:rPr lang="en-US" sz="3200" dirty="0"/>
              <a:t>Your solution has to be creative, new, fresh. </a:t>
            </a:r>
          </a:p>
          <a:p>
            <a:r>
              <a:rPr lang="en-US" sz="3200" dirty="0"/>
              <a:t>You have to learn to be uncomfortable and take risks </a:t>
            </a:r>
            <a:endParaRPr lang="en-GB" sz="3200" dirty="0"/>
          </a:p>
        </p:txBody>
      </p:sp>
    </p:spTree>
    <p:extLst>
      <p:ext uri="{BB962C8B-B14F-4D97-AF65-F5344CB8AC3E}">
        <p14:creationId xmlns:p14="http://schemas.microsoft.com/office/powerpoint/2010/main" val="248469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1" name="Rectangle 2070">
            <a:extLst>
              <a:ext uri="{FF2B5EF4-FFF2-40B4-BE49-F238E27FC236}">
                <a16:creationId xmlns:a16="http://schemas.microsoft.com/office/drawing/2014/main" id="{0205D939-00C4-4F2E-9797-3170DD040D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38EE4E44-1403-472B-8C01-D354CB8F5A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Mumbai local train update: Harbour line disrupted due to technical glitch |  Mint">
            <a:extLst>
              <a:ext uri="{FF2B5EF4-FFF2-40B4-BE49-F238E27FC236}">
                <a16:creationId xmlns:a16="http://schemas.microsoft.com/office/drawing/2014/main" id="{7C80EAF2-27E4-E92E-5278-C62E50F1E4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911" r="31294" b="-1"/>
          <a:stretch/>
        </p:blipFill>
        <p:spPr bwMode="auto">
          <a:xfrm>
            <a:off x="6421035"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
        <p:nvSpPr>
          <p:cNvPr id="2075" name="Rectangle 2074">
            <a:extLst>
              <a:ext uri="{FF2B5EF4-FFF2-40B4-BE49-F238E27FC236}">
                <a16:creationId xmlns:a16="http://schemas.microsoft.com/office/drawing/2014/main" id="{583CCE40-4C5F-42D3-86D9-7892AD1E9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Women Rush into KHAADI store in Lucky One Mall Karachi-Female are eager to  get-Trending Infotainmen - YouTube">
            <a:extLst>
              <a:ext uri="{FF2B5EF4-FFF2-40B4-BE49-F238E27FC236}">
                <a16:creationId xmlns:a16="http://schemas.microsoft.com/office/drawing/2014/main" id="{9624B287-B164-CCC4-A83B-99F75B0657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358" r="4847" b="-1"/>
          <a:stretch/>
        </p:blipFill>
        <p:spPr bwMode="auto">
          <a:xfrm>
            <a:off x="641180" y="643467"/>
            <a:ext cx="512978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38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4" descr="Bag and planner">
            <a:extLst>
              <a:ext uri="{FF2B5EF4-FFF2-40B4-BE49-F238E27FC236}">
                <a16:creationId xmlns:a16="http://schemas.microsoft.com/office/drawing/2014/main" id="{8EDC457F-27C0-A939-C74F-6A8E087463A9}"/>
              </a:ext>
            </a:extLst>
          </p:cNvPr>
          <p:cNvPicPr>
            <a:picLocks noChangeAspect="1"/>
          </p:cNvPicPr>
          <p:nvPr/>
        </p:nvPicPr>
        <p:blipFill rotWithShape="1">
          <a:blip r:embed="rId2"/>
          <a:srcRect l="40736" r="-1" b="-1"/>
          <a:stretch/>
        </p:blipFill>
        <p:spPr>
          <a:xfrm>
            <a:off x="6103027" y="10"/>
            <a:ext cx="6088971" cy="6857990"/>
          </a:xfrm>
          <a:prstGeom prst="rect">
            <a:avLst/>
          </a:prstGeom>
        </p:spPr>
      </p:pic>
      <p:sp useBgFill="1">
        <p:nvSpPr>
          <p:cNvPr id="16"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F32CB-87BB-93D7-0612-5DAE9381B4D3}"/>
              </a:ext>
            </a:extLst>
          </p:cNvPr>
          <p:cNvSpPr>
            <a:spLocks noGrp="1"/>
          </p:cNvSpPr>
          <p:nvPr>
            <p:ph type="title"/>
          </p:nvPr>
        </p:nvSpPr>
        <p:spPr>
          <a:xfrm>
            <a:off x="761801" y="328512"/>
            <a:ext cx="4778387" cy="1628970"/>
          </a:xfrm>
        </p:spPr>
        <p:txBody>
          <a:bodyPr anchor="ctr">
            <a:normAutofit/>
          </a:bodyPr>
          <a:lstStyle/>
          <a:p>
            <a:r>
              <a:rPr lang="en-US" sz="4000" dirty="0"/>
              <a:t>Class Activity </a:t>
            </a:r>
            <a:endParaRPr lang="en-GB" sz="4000" dirty="0"/>
          </a:p>
        </p:txBody>
      </p:sp>
      <p:sp>
        <p:nvSpPr>
          <p:cNvPr id="3" name="Content Placeholder 2">
            <a:extLst>
              <a:ext uri="{FF2B5EF4-FFF2-40B4-BE49-F238E27FC236}">
                <a16:creationId xmlns:a16="http://schemas.microsoft.com/office/drawing/2014/main" id="{9B48EE31-EA39-8321-7217-2F84F46D7FA8}"/>
              </a:ext>
            </a:extLst>
          </p:cNvPr>
          <p:cNvSpPr>
            <a:spLocks noGrp="1"/>
          </p:cNvSpPr>
          <p:nvPr>
            <p:ph idx="1"/>
          </p:nvPr>
        </p:nvSpPr>
        <p:spPr>
          <a:xfrm>
            <a:off x="761801" y="2884929"/>
            <a:ext cx="4659756" cy="3374137"/>
          </a:xfrm>
        </p:spPr>
        <p:txBody>
          <a:bodyPr anchor="ctr">
            <a:normAutofit/>
          </a:bodyPr>
          <a:lstStyle/>
          <a:p>
            <a:r>
              <a:rPr lang="en-US" sz="3600" dirty="0"/>
              <a:t>Take out any item from your bag / pockets / wallets. </a:t>
            </a:r>
          </a:p>
          <a:p>
            <a:r>
              <a:rPr lang="en-US" sz="3600" dirty="0"/>
              <a:t>Just one item </a:t>
            </a:r>
          </a:p>
          <a:p>
            <a:endParaRPr lang="en-GB" sz="3600" dirty="0"/>
          </a:p>
        </p:txBody>
      </p:sp>
    </p:spTree>
    <p:extLst>
      <p:ext uri="{BB962C8B-B14F-4D97-AF65-F5344CB8AC3E}">
        <p14:creationId xmlns:p14="http://schemas.microsoft.com/office/powerpoint/2010/main" val="385590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9F4B-5B6B-79F6-757D-855A395F884D}"/>
              </a:ext>
            </a:extLst>
          </p:cNvPr>
          <p:cNvSpPr>
            <a:spLocks noGrp="1"/>
          </p:cNvSpPr>
          <p:nvPr>
            <p:ph type="title"/>
          </p:nvPr>
        </p:nvSpPr>
        <p:spPr>
          <a:xfrm>
            <a:off x="468330" y="0"/>
            <a:ext cx="10515600" cy="1325563"/>
          </a:xfrm>
        </p:spPr>
        <p:txBody>
          <a:bodyPr/>
          <a:lstStyle/>
          <a:p>
            <a:r>
              <a:rPr lang="en-US" dirty="0"/>
              <a:t>Week 3: Quiz 1 = 3%</a:t>
            </a:r>
            <a:endParaRPr lang="en-GB" dirty="0"/>
          </a:p>
        </p:txBody>
      </p:sp>
      <p:sp>
        <p:nvSpPr>
          <p:cNvPr id="3" name="Content Placeholder 2">
            <a:extLst>
              <a:ext uri="{FF2B5EF4-FFF2-40B4-BE49-F238E27FC236}">
                <a16:creationId xmlns:a16="http://schemas.microsoft.com/office/drawing/2014/main" id="{CC053CC5-640A-3D7C-E744-394F6ADAA774}"/>
              </a:ext>
            </a:extLst>
          </p:cNvPr>
          <p:cNvSpPr>
            <a:spLocks noGrp="1"/>
          </p:cNvSpPr>
          <p:nvPr>
            <p:ph idx="1"/>
          </p:nvPr>
        </p:nvSpPr>
        <p:spPr>
          <a:xfrm>
            <a:off x="314218" y="1171254"/>
            <a:ext cx="11409452" cy="5034337"/>
          </a:xfrm>
        </p:spPr>
        <p:txBody>
          <a:bodyPr>
            <a:noAutofit/>
          </a:bodyPr>
          <a:lstStyle/>
          <a:p>
            <a:r>
              <a:rPr lang="en-US" sz="2000" dirty="0"/>
              <a:t>Make a group of 3-5 people. </a:t>
            </a:r>
          </a:p>
          <a:p>
            <a:r>
              <a:rPr lang="en-US" sz="2000" b="1" dirty="0"/>
              <a:t>VISIT YOUR NEAREST SMALL BUSINESS (NOT IN NUST)</a:t>
            </a:r>
          </a:p>
          <a:p>
            <a:pPr lvl="1"/>
            <a:r>
              <a:rPr lang="en-US" sz="1600" dirty="0"/>
              <a:t>Preferred Options are Tandoor Wala (</a:t>
            </a:r>
            <a:r>
              <a:rPr lang="en-US" sz="1600" dirty="0" err="1"/>
              <a:t>Naanbai</a:t>
            </a:r>
            <a:r>
              <a:rPr lang="en-US" sz="1600" dirty="0"/>
              <a:t>), Shop around the Corner, Quetta Chai, Ice Cream / Chips Vendors  </a:t>
            </a:r>
          </a:p>
          <a:p>
            <a:pPr lvl="1"/>
            <a:r>
              <a:rPr lang="en-US" sz="1600" dirty="0"/>
              <a:t>Make a 2 Minutes Video (Of the owner or main employee) Explaining how business is run and how can one start it. </a:t>
            </a:r>
          </a:p>
          <a:p>
            <a:r>
              <a:rPr lang="en-US" sz="2000" b="1" dirty="0"/>
              <a:t>Video Should Cover </a:t>
            </a:r>
          </a:p>
          <a:p>
            <a:pPr lvl="1"/>
            <a:r>
              <a:rPr lang="en-US" sz="1600" dirty="0"/>
              <a:t>What the business is?</a:t>
            </a:r>
          </a:p>
          <a:p>
            <a:pPr lvl="1"/>
            <a:r>
              <a:rPr lang="en-US" sz="1600" dirty="0"/>
              <a:t>Daily Sales and Daily Expenses </a:t>
            </a:r>
          </a:p>
          <a:p>
            <a:pPr lvl="1"/>
            <a:r>
              <a:rPr lang="en-US" sz="1600" dirty="0"/>
              <a:t>Daily Profit or Loss </a:t>
            </a:r>
          </a:p>
          <a:p>
            <a:pPr lvl="1"/>
            <a:r>
              <a:rPr lang="en-US" sz="1600" dirty="0"/>
              <a:t>Hardest Part of Running the Particular Business </a:t>
            </a:r>
          </a:p>
          <a:p>
            <a:pPr lvl="1"/>
            <a:r>
              <a:rPr lang="en-US" sz="1600" dirty="0"/>
              <a:t>Cost / Investment needed to start it from 0 </a:t>
            </a:r>
          </a:p>
          <a:p>
            <a:pPr lvl="1"/>
            <a:r>
              <a:rPr lang="en-US" sz="1600" dirty="0"/>
              <a:t>Your own input of what they could do better to achieve more </a:t>
            </a:r>
          </a:p>
          <a:p>
            <a:r>
              <a:rPr lang="en-US" sz="2000" dirty="0"/>
              <a:t>You won’t be marked based on highest video quality but covering all aspects mentioned above. As long as video has clear voice and video, its fine. Do not focus on making a movie. </a:t>
            </a:r>
          </a:p>
          <a:p>
            <a:r>
              <a:rPr lang="en-US" sz="2000" dirty="0"/>
              <a:t>Make sure your group members names appear at the start of the video </a:t>
            </a:r>
          </a:p>
          <a:p>
            <a:r>
              <a:rPr lang="en-US" sz="2000" dirty="0"/>
              <a:t>Stay within the time limit (2 Minutes) </a:t>
            </a:r>
          </a:p>
          <a:p>
            <a:r>
              <a:rPr lang="en-US" sz="2000" dirty="0"/>
              <a:t>Give your innovative input at the end</a:t>
            </a:r>
          </a:p>
          <a:p>
            <a:r>
              <a:rPr lang="en-US" sz="2000" b="1" dirty="0"/>
              <a:t>Submission on LMS by one group member only by </a:t>
            </a:r>
            <a:r>
              <a:rPr lang="en-US" sz="2000" b="1" dirty="0">
                <a:solidFill>
                  <a:srgbClr val="FF0000"/>
                </a:solidFill>
              </a:rPr>
              <a:t>Thursday, 29</a:t>
            </a:r>
            <a:r>
              <a:rPr lang="en-US" sz="2000" b="1" baseline="30000" dirty="0">
                <a:solidFill>
                  <a:srgbClr val="FF0000"/>
                </a:solidFill>
              </a:rPr>
              <a:t>th</a:t>
            </a:r>
            <a:r>
              <a:rPr lang="en-US" sz="2000" b="1" dirty="0">
                <a:solidFill>
                  <a:srgbClr val="FF0000"/>
                </a:solidFill>
              </a:rPr>
              <a:t> Feb, 11:55pm</a:t>
            </a:r>
          </a:p>
        </p:txBody>
      </p:sp>
    </p:spTree>
    <p:extLst>
      <p:ext uri="{BB962C8B-B14F-4D97-AF65-F5344CB8AC3E}">
        <p14:creationId xmlns:p14="http://schemas.microsoft.com/office/powerpoint/2010/main" val="227578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0205-4076-4CD7-8413-0870453DF3D0}"/>
              </a:ext>
            </a:extLst>
          </p:cNvPr>
          <p:cNvSpPr>
            <a:spLocks noGrp="1"/>
          </p:cNvSpPr>
          <p:nvPr>
            <p:ph type="title"/>
          </p:nvPr>
        </p:nvSpPr>
        <p:spPr/>
        <p:txBody>
          <a:bodyPr/>
          <a:lstStyle/>
          <a:p>
            <a:r>
              <a:rPr lang="en-US" dirty="0"/>
              <a:t>Example Video </a:t>
            </a:r>
            <a:endParaRPr lang="en-GB" dirty="0"/>
          </a:p>
        </p:txBody>
      </p:sp>
      <p:sp>
        <p:nvSpPr>
          <p:cNvPr id="3" name="Content Placeholder 2">
            <a:extLst>
              <a:ext uri="{FF2B5EF4-FFF2-40B4-BE49-F238E27FC236}">
                <a16:creationId xmlns:a16="http://schemas.microsoft.com/office/drawing/2014/main" id="{EF4D8AAF-69AE-73A4-A417-F013F5FE2F99}"/>
              </a:ext>
            </a:extLst>
          </p:cNvPr>
          <p:cNvSpPr>
            <a:spLocks noGrp="1"/>
          </p:cNvSpPr>
          <p:nvPr>
            <p:ph idx="1"/>
          </p:nvPr>
        </p:nvSpPr>
        <p:spPr/>
        <p:txBody>
          <a:bodyPr/>
          <a:lstStyle/>
          <a:p>
            <a:r>
              <a:rPr lang="en-GB" dirty="0">
                <a:hlinkClick r:id="rId2"/>
              </a:rPr>
              <a:t>https://www.youtube.com/watch?v=Dxgm2yW-jDA&amp;ab_channel=AAMINSAN</a:t>
            </a:r>
            <a:r>
              <a:rPr lang="en-GB" dirty="0"/>
              <a:t> </a:t>
            </a:r>
          </a:p>
          <a:p>
            <a:r>
              <a:rPr lang="en-GB" dirty="0"/>
              <a:t>Please do not follow this to its entirety. </a:t>
            </a:r>
          </a:p>
          <a:p>
            <a:r>
              <a:rPr lang="en-GB" dirty="0"/>
              <a:t>This is just to give you an idea.</a:t>
            </a:r>
          </a:p>
        </p:txBody>
      </p:sp>
    </p:spTree>
    <p:extLst>
      <p:ext uri="{BB962C8B-B14F-4D97-AF65-F5344CB8AC3E}">
        <p14:creationId xmlns:p14="http://schemas.microsoft.com/office/powerpoint/2010/main" val="2304496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Video 7" descr="People In A Meeting">
            <a:extLst>
              <a:ext uri="{FF2B5EF4-FFF2-40B4-BE49-F238E27FC236}">
                <a16:creationId xmlns:a16="http://schemas.microsoft.com/office/drawing/2014/main" id="{8C60474B-6193-0F8C-0EE0-472E9BE8A3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93BB61C-A166-46E6-6347-3A6FCFA390C9}"/>
              </a:ext>
            </a:extLst>
          </p:cNvPr>
          <p:cNvSpPr>
            <a:spLocks noGrp="1"/>
          </p:cNvSpPr>
          <p:nvPr>
            <p:ph type="ctrTitle"/>
          </p:nvPr>
        </p:nvSpPr>
        <p:spPr>
          <a:xfrm>
            <a:off x="6096006" y="728897"/>
            <a:ext cx="5452529" cy="3728614"/>
          </a:xfrm>
        </p:spPr>
        <p:txBody>
          <a:bodyPr anchor="t">
            <a:normAutofit/>
          </a:bodyPr>
          <a:lstStyle/>
          <a:p>
            <a:pPr algn="r"/>
            <a:r>
              <a:rPr lang="en-US" sz="5200">
                <a:solidFill>
                  <a:srgbClr val="FFFFFF"/>
                </a:solidFill>
              </a:rPr>
              <a:t>Week 2: The Entrepreneurial Mindset </a:t>
            </a:r>
            <a:endParaRPr lang="en-GB" sz="5200">
              <a:solidFill>
                <a:srgbClr val="FFFFFF"/>
              </a:solidFill>
            </a:endParaRPr>
          </a:p>
        </p:txBody>
      </p:sp>
    </p:spTree>
    <p:extLst>
      <p:ext uri="{BB962C8B-B14F-4D97-AF65-F5344CB8AC3E}">
        <p14:creationId xmlns:p14="http://schemas.microsoft.com/office/powerpoint/2010/main" val="80844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mute="1">
                <p:cTn id="12" repeatCount="indefinite"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Checkmate in a chess game">
            <a:extLst>
              <a:ext uri="{FF2B5EF4-FFF2-40B4-BE49-F238E27FC236}">
                <a16:creationId xmlns:a16="http://schemas.microsoft.com/office/drawing/2014/main" id="{ED1D60B4-603F-8ADA-876B-8E7A12D5EFE7}"/>
              </a:ext>
            </a:extLst>
          </p:cNvPr>
          <p:cNvPicPr>
            <a:picLocks noChangeAspect="1"/>
          </p:cNvPicPr>
          <p:nvPr/>
        </p:nvPicPr>
        <p:blipFill rotWithShape="1">
          <a:blip r:embed="rId2">
            <a:alphaModFix amt="60000"/>
          </a:blip>
          <a:srcRect t="25743"/>
          <a:stretch/>
        </p:blipFill>
        <p:spPr>
          <a:xfrm>
            <a:off x="-1" y="10"/>
            <a:ext cx="12192001" cy="6857990"/>
          </a:xfrm>
          <a:prstGeom prst="rect">
            <a:avLst/>
          </a:prstGeom>
        </p:spPr>
      </p:pic>
      <p:sp>
        <p:nvSpPr>
          <p:cNvPr id="2" name="Title 1">
            <a:extLst>
              <a:ext uri="{FF2B5EF4-FFF2-40B4-BE49-F238E27FC236}">
                <a16:creationId xmlns:a16="http://schemas.microsoft.com/office/drawing/2014/main" id="{0CEC3611-D227-7509-2017-E6225DF9A798}"/>
              </a:ext>
            </a:extLst>
          </p:cNvPr>
          <p:cNvSpPr>
            <a:spLocks noGrp="1"/>
          </p:cNvSpPr>
          <p:nvPr>
            <p:ph type="title"/>
          </p:nvPr>
        </p:nvSpPr>
        <p:spPr>
          <a:xfrm>
            <a:off x="838199" y="557189"/>
            <a:ext cx="5155263" cy="5571899"/>
          </a:xfrm>
        </p:spPr>
        <p:txBody>
          <a:bodyPr>
            <a:normAutofit/>
          </a:bodyPr>
          <a:lstStyle/>
          <a:p>
            <a:r>
              <a:rPr lang="en-US">
                <a:solidFill>
                  <a:srgbClr val="FFFFFF"/>
                </a:solidFill>
              </a:rPr>
              <a:t>What is a Mindset?</a:t>
            </a:r>
            <a:endParaRPr lang="en-GB">
              <a:solidFill>
                <a:srgbClr val="FFFFFF"/>
              </a:solidFill>
            </a:endParaRPr>
          </a:p>
        </p:txBody>
      </p:sp>
      <p:sp>
        <p:nvSpPr>
          <p:cNvPr id="3" name="Content Placeholder 2">
            <a:extLst>
              <a:ext uri="{FF2B5EF4-FFF2-40B4-BE49-F238E27FC236}">
                <a16:creationId xmlns:a16="http://schemas.microsoft.com/office/drawing/2014/main" id="{EC2CBC43-E025-C9CE-FD2E-899EB5758639}"/>
              </a:ext>
            </a:extLst>
          </p:cNvPr>
          <p:cNvSpPr>
            <a:spLocks noGrp="1"/>
          </p:cNvSpPr>
          <p:nvPr>
            <p:ph idx="1"/>
          </p:nvPr>
        </p:nvSpPr>
        <p:spPr>
          <a:xfrm>
            <a:off x="6195375" y="557189"/>
            <a:ext cx="5158424" cy="5571899"/>
          </a:xfrm>
        </p:spPr>
        <p:txBody>
          <a:bodyPr anchor="ctr">
            <a:normAutofit/>
          </a:bodyPr>
          <a:lstStyle/>
          <a:p>
            <a:r>
              <a:rPr lang="en-GB" sz="3200" dirty="0">
                <a:solidFill>
                  <a:srgbClr val="FFFFFF"/>
                </a:solidFill>
              </a:rPr>
              <a:t>A “mindset” refers to the specific behaviours, attitudes, and thought processes that prompt our decisions. It encompasses how we view situations, obstacles, and our mental faculties. </a:t>
            </a:r>
          </a:p>
        </p:txBody>
      </p:sp>
    </p:spTree>
    <p:extLst>
      <p:ext uri="{BB962C8B-B14F-4D97-AF65-F5344CB8AC3E}">
        <p14:creationId xmlns:p14="http://schemas.microsoft.com/office/powerpoint/2010/main" val="361128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Light bulb over people discussing">
            <a:extLst>
              <a:ext uri="{FF2B5EF4-FFF2-40B4-BE49-F238E27FC236}">
                <a16:creationId xmlns:a16="http://schemas.microsoft.com/office/drawing/2014/main" id="{09105856-1CB1-FF79-A366-A84EF2C079DC}"/>
              </a:ext>
            </a:extLst>
          </p:cNvPr>
          <p:cNvPicPr>
            <a:picLocks noChangeAspect="1"/>
          </p:cNvPicPr>
          <p:nvPr/>
        </p:nvPicPr>
        <p:blipFill rotWithShape="1">
          <a:blip r:embed="rId2">
            <a:alphaModFix amt="60000"/>
          </a:blip>
          <a:srcRect t="15730"/>
          <a:stretch/>
        </p:blipFill>
        <p:spPr>
          <a:xfrm>
            <a:off x="-1" y="10"/>
            <a:ext cx="12192001" cy="6857990"/>
          </a:xfrm>
          <a:prstGeom prst="rect">
            <a:avLst/>
          </a:prstGeom>
        </p:spPr>
      </p:pic>
      <p:sp>
        <p:nvSpPr>
          <p:cNvPr id="2" name="Title 1">
            <a:extLst>
              <a:ext uri="{FF2B5EF4-FFF2-40B4-BE49-F238E27FC236}">
                <a16:creationId xmlns:a16="http://schemas.microsoft.com/office/drawing/2014/main" id="{0429C033-5201-229D-E7C6-8207BA1BEC2F}"/>
              </a:ext>
            </a:extLst>
          </p:cNvPr>
          <p:cNvSpPr>
            <a:spLocks noGrp="1"/>
          </p:cNvSpPr>
          <p:nvPr>
            <p:ph type="title"/>
          </p:nvPr>
        </p:nvSpPr>
        <p:spPr>
          <a:xfrm>
            <a:off x="838199" y="557189"/>
            <a:ext cx="5155263" cy="5571899"/>
          </a:xfrm>
        </p:spPr>
        <p:txBody>
          <a:bodyPr>
            <a:normAutofit/>
          </a:bodyPr>
          <a:lstStyle/>
          <a:p>
            <a:r>
              <a:rPr lang="en-US">
                <a:solidFill>
                  <a:srgbClr val="FFFFFF"/>
                </a:solidFill>
              </a:rPr>
              <a:t>What is an </a:t>
            </a:r>
            <a:r>
              <a:rPr lang="en-GB">
                <a:solidFill>
                  <a:srgbClr val="FFFFFF"/>
                </a:solidFill>
              </a:rPr>
              <a:t>Entrepreneurial mindset?</a:t>
            </a:r>
          </a:p>
        </p:txBody>
      </p:sp>
      <p:sp>
        <p:nvSpPr>
          <p:cNvPr id="3" name="Content Placeholder 2">
            <a:extLst>
              <a:ext uri="{FF2B5EF4-FFF2-40B4-BE49-F238E27FC236}">
                <a16:creationId xmlns:a16="http://schemas.microsoft.com/office/drawing/2014/main" id="{5DE0B94E-21D1-C539-B0E5-BB8CB147207E}"/>
              </a:ext>
            </a:extLst>
          </p:cNvPr>
          <p:cNvSpPr>
            <a:spLocks noGrp="1"/>
          </p:cNvSpPr>
          <p:nvPr>
            <p:ph idx="1"/>
          </p:nvPr>
        </p:nvSpPr>
        <p:spPr>
          <a:xfrm>
            <a:off x="6195375" y="557189"/>
            <a:ext cx="5158424" cy="5571899"/>
          </a:xfrm>
        </p:spPr>
        <p:txBody>
          <a:bodyPr anchor="ctr">
            <a:noAutofit/>
          </a:bodyPr>
          <a:lstStyle/>
          <a:p>
            <a:r>
              <a:rPr lang="en-GB" sz="2400" dirty="0">
                <a:solidFill>
                  <a:srgbClr val="FFFFFF"/>
                </a:solidFill>
              </a:rPr>
              <a:t>A way of thinking that enables you to overcome challenges, be decisive, and accept responsibility for your outcomes. You must constantly improve your skills, learn from your mistakes, and act on your ideas. Anyone willing to do the work can develop an entrepreneurial mindset.</a:t>
            </a:r>
          </a:p>
          <a:p>
            <a:pPr marL="0" indent="0">
              <a:buNone/>
            </a:pPr>
            <a:endParaRPr lang="en-GB" sz="2400" dirty="0">
              <a:solidFill>
                <a:srgbClr val="FFFFFF"/>
              </a:solidFill>
            </a:endParaRPr>
          </a:p>
          <a:p>
            <a:r>
              <a:rPr lang="en-GB" sz="2400" b="1" i="0" dirty="0">
                <a:solidFill>
                  <a:srgbClr val="FFFFFF"/>
                </a:solidFill>
                <a:effectLst/>
                <a:latin typeface="Adelle W01 Regular"/>
              </a:rPr>
              <a:t>An entrepreneurial mindset helps leaders create value by “recognizing and acting on opportunities, making decisions with limited information, and remaining adaptable and resilient in conditions that are uncertain and complex. </a:t>
            </a:r>
            <a:r>
              <a:rPr lang="en-GB" sz="2400" b="1" i="1" dirty="0">
                <a:solidFill>
                  <a:srgbClr val="FFFFFF"/>
                </a:solidFill>
                <a:latin typeface="Adelle W01 Regular"/>
              </a:rPr>
              <a:t>(MIT Sloan)</a:t>
            </a:r>
            <a:endParaRPr lang="en-GB" sz="2400" b="1" i="1" dirty="0">
              <a:solidFill>
                <a:srgbClr val="FFFFFF"/>
              </a:solidFill>
            </a:endParaRPr>
          </a:p>
        </p:txBody>
      </p:sp>
    </p:spTree>
    <p:extLst>
      <p:ext uri="{BB962C8B-B14F-4D97-AF65-F5344CB8AC3E}">
        <p14:creationId xmlns:p14="http://schemas.microsoft.com/office/powerpoint/2010/main" val="3827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rson with idea concept">
            <a:extLst>
              <a:ext uri="{FF2B5EF4-FFF2-40B4-BE49-F238E27FC236}">
                <a16:creationId xmlns:a16="http://schemas.microsoft.com/office/drawing/2014/main" id="{5034833C-AF6B-7785-D3BF-267048D4EFEB}"/>
              </a:ext>
            </a:extLst>
          </p:cNvPr>
          <p:cNvPicPr>
            <a:picLocks noChangeAspect="1"/>
          </p:cNvPicPr>
          <p:nvPr/>
        </p:nvPicPr>
        <p:blipFill rotWithShape="1">
          <a:blip r:embed="rId3"/>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2FA000-BE87-A1A6-308D-950784E2B2C7}"/>
              </a:ext>
            </a:extLst>
          </p:cNvPr>
          <p:cNvSpPr>
            <a:spLocks noGrp="1"/>
          </p:cNvSpPr>
          <p:nvPr>
            <p:ph type="title"/>
          </p:nvPr>
        </p:nvSpPr>
        <p:spPr>
          <a:xfrm>
            <a:off x="371094" y="1161288"/>
            <a:ext cx="3438144" cy="1124712"/>
          </a:xfrm>
        </p:spPr>
        <p:txBody>
          <a:bodyPr anchor="b">
            <a:normAutofit/>
          </a:bodyPr>
          <a:lstStyle/>
          <a:p>
            <a:r>
              <a:rPr lang="en-GB" sz="2800">
                <a:solidFill>
                  <a:schemeClr val="bg1"/>
                </a:solidFill>
              </a:rPr>
              <a:t>1. Solutions-Oriented</a:t>
            </a:r>
          </a:p>
        </p:txBody>
      </p:sp>
      <p:sp>
        <p:nvSpPr>
          <p:cNvPr id="17"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2EEA646-CCB1-F60F-07FA-291E29D9809E}"/>
              </a:ext>
            </a:extLst>
          </p:cNvPr>
          <p:cNvSpPr>
            <a:spLocks noGrp="1"/>
          </p:cNvSpPr>
          <p:nvPr>
            <p:ph idx="1"/>
          </p:nvPr>
        </p:nvSpPr>
        <p:spPr>
          <a:xfrm>
            <a:off x="371093" y="2718054"/>
            <a:ext cx="8320843" cy="3207258"/>
          </a:xfrm>
        </p:spPr>
        <p:txBody>
          <a:bodyPr anchor="t">
            <a:noAutofit/>
          </a:bodyPr>
          <a:lstStyle/>
          <a:p>
            <a:r>
              <a:rPr lang="en-GB" sz="2000" dirty="0">
                <a:solidFill>
                  <a:schemeClr val="bg1"/>
                </a:solidFill>
              </a:rPr>
              <a:t>Resilient</a:t>
            </a:r>
          </a:p>
          <a:p>
            <a:r>
              <a:rPr lang="en-GB" sz="2000" dirty="0">
                <a:solidFill>
                  <a:schemeClr val="bg1"/>
                </a:solidFill>
              </a:rPr>
              <a:t>Resourceful</a:t>
            </a:r>
          </a:p>
          <a:p>
            <a:r>
              <a:rPr lang="en-GB" sz="2000" dirty="0">
                <a:solidFill>
                  <a:schemeClr val="bg1"/>
                </a:solidFill>
              </a:rPr>
              <a:t>Solutions-oriented</a:t>
            </a:r>
          </a:p>
          <a:p>
            <a:r>
              <a:rPr lang="en-GB" sz="2000" dirty="0">
                <a:solidFill>
                  <a:schemeClr val="bg1"/>
                </a:solidFill>
              </a:rPr>
              <a:t>Lifelong knowledge-seekers</a:t>
            </a:r>
          </a:p>
          <a:p>
            <a:r>
              <a:rPr lang="en-GB" sz="2000" dirty="0">
                <a:solidFill>
                  <a:schemeClr val="bg1"/>
                </a:solidFill>
              </a:rPr>
              <a:t>Curious and creative</a:t>
            </a:r>
          </a:p>
          <a:p>
            <a:r>
              <a:rPr lang="en-GB" sz="2000" dirty="0">
                <a:solidFill>
                  <a:schemeClr val="bg1"/>
                </a:solidFill>
              </a:rPr>
              <a:t>Critical thinkers</a:t>
            </a:r>
          </a:p>
          <a:p>
            <a:endParaRPr lang="en-GB" sz="2000" dirty="0">
              <a:solidFill>
                <a:schemeClr val="bg1"/>
              </a:solidFill>
            </a:endParaRPr>
          </a:p>
          <a:p>
            <a:r>
              <a:rPr lang="en-GB" sz="2000" dirty="0">
                <a:solidFill>
                  <a:schemeClr val="bg1"/>
                </a:solidFill>
              </a:rPr>
              <a:t>Problem: Electricity Shortage </a:t>
            </a:r>
          </a:p>
          <a:p>
            <a:r>
              <a:rPr lang="en-GB" sz="2000" dirty="0">
                <a:solidFill>
                  <a:schemeClr val="bg1"/>
                </a:solidFill>
              </a:rPr>
              <a:t>Solution: </a:t>
            </a:r>
            <a:r>
              <a:rPr lang="en-GB" sz="2000" dirty="0">
                <a:solidFill>
                  <a:schemeClr val="bg1"/>
                </a:solidFill>
                <a:hlinkClick r:id="rId4"/>
              </a:rPr>
              <a:t>https://www.youtube.com/watch?v=g-1UcU-Jv4I&amp;ab_channel=BBCNews%D8%A7%D8%B1%D8%AF%D9%88</a:t>
            </a:r>
            <a:r>
              <a:rPr lang="en-GB" sz="2000" dirty="0">
                <a:solidFill>
                  <a:schemeClr val="bg1"/>
                </a:solidFill>
              </a:rPr>
              <a:t> </a:t>
            </a:r>
          </a:p>
          <a:p>
            <a:endParaRPr lang="en-GB" sz="2000" dirty="0">
              <a:solidFill>
                <a:schemeClr val="bg1"/>
              </a:solidFill>
            </a:endParaRPr>
          </a:p>
        </p:txBody>
      </p:sp>
    </p:spTree>
    <p:extLst>
      <p:ext uri="{BB962C8B-B14F-4D97-AF65-F5344CB8AC3E}">
        <p14:creationId xmlns:p14="http://schemas.microsoft.com/office/powerpoint/2010/main" val="148779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llage in Buner that generates its own electricity using hydropower - BBC URDU">
            <a:hlinkClick r:id="" action="ppaction://media"/>
            <a:extLst>
              <a:ext uri="{FF2B5EF4-FFF2-40B4-BE49-F238E27FC236}">
                <a16:creationId xmlns:a16="http://schemas.microsoft.com/office/drawing/2014/main" id="{B63A5600-5CA3-142A-9921-E53F7558C4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12799" y="457200"/>
            <a:ext cx="10566401" cy="5943600"/>
          </a:xfrm>
          <a:prstGeom prst="rect">
            <a:avLst/>
          </a:prstGeom>
        </p:spPr>
      </p:pic>
    </p:spTree>
    <p:extLst>
      <p:ext uri="{BB962C8B-B14F-4D97-AF65-F5344CB8AC3E}">
        <p14:creationId xmlns:p14="http://schemas.microsoft.com/office/powerpoint/2010/main" val="134400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6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59A8171-F0E8-3915-8E0F-4B17016367F3}"/>
              </a:ext>
            </a:extLst>
          </p:cNvPr>
          <p:cNvPicPr>
            <a:picLocks noChangeAspect="1"/>
          </p:cNvPicPr>
          <p:nvPr/>
        </p:nvPicPr>
        <p:blipFill rotWithShape="1">
          <a:blip r:embed="rId3"/>
          <a:srcRect r="596"/>
          <a:stretch/>
        </p:blipFill>
        <p:spPr>
          <a:xfrm>
            <a:off x="2522358" y="10"/>
            <a:ext cx="9669642"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tx1"/>
              </a:gs>
              <a:gs pos="35000">
                <a:schemeClr val="tx1">
                  <a:alpha val="77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650C85-6B7E-8424-87FE-2A20F890CF0C}"/>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solidFill>
                  <a:schemeClr val="bg1"/>
                </a:solidFill>
              </a:rPr>
              <a:t>Are you a solution seeker?</a:t>
            </a:r>
          </a:p>
        </p:txBody>
      </p:sp>
      <p:sp>
        <p:nvSpPr>
          <p:cNvPr id="3" name="Text Placeholder 2">
            <a:extLst>
              <a:ext uri="{FF2B5EF4-FFF2-40B4-BE49-F238E27FC236}">
                <a16:creationId xmlns:a16="http://schemas.microsoft.com/office/drawing/2014/main" id="{BC064AC7-2D9F-A14A-4B49-272F77F6A66D}"/>
              </a:ext>
            </a:extLst>
          </p:cNvPr>
          <p:cNvSpPr>
            <a:spLocks noGrp="1"/>
          </p:cNvSpPr>
          <p:nvPr>
            <p:ph type="body" idx="1"/>
          </p:nvPr>
        </p:nvSpPr>
        <p:spPr>
          <a:xfrm>
            <a:off x="952229" y="4629234"/>
            <a:ext cx="3973386" cy="1485319"/>
          </a:xfrm>
          <a:noFill/>
        </p:spPr>
        <p:txBody>
          <a:bodyPr vert="horz" lIns="91440" tIns="45720" rIns="91440" bIns="45720" rtlCol="0">
            <a:normAutofit/>
          </a:bodyPr>
          <a:lstStyle/>
          <a:p>
            <a:r>
              <a:rPr lang="en-US">
                <a:solidFill>
                  <a:schemeClr val="bg1"/>
                </a:solidFill>
              </a:rPr>
              <a:t>Identify 1 problem </a:t>
            </a:r>
          </a:p>
          <a:p>
            <a:r>
              <a:rPr lang="en-US">
                <a:solidFill>
                  <a:schemeClr val="bg1"/>
                </a:solidFill>
              </a:rPr>
              <a:t>Give 2 solutions </a:t>
            </a:r>
          </a:p>
        </p:txBody>
      </p:sp>
    </p:spTree>
    <p:extLst>
      <p:ext uri="{BB962C8B-B14F-4D97-AF65-F5344CB8AC3E}">
        <p14:creationId xmlns:p14="http://schemas.microsoft.com/office/powerpoint/2010/main" val="2022564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3" name="Rectangle 12">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E1AC9EF-89D5-8B68-E839-338F60A78569}"/>
              </a:ext>
            </a:extLst>
          </p:cNvPr>
          <p:cNvSpPr>
            <a:spLocks noGrp="1"/>
          </p:cNvSpPr>
          <p:nvPr>
            <p:ph type="title"/>
          </p:nvPr>
        </p:nvSpPr>
        <p:spPr>
          <a:xfrm>
            <a:off x="761803" y="350196"/>
            <a:ext cx="4646904" cy="1624520"/>
          </a:xfrm>
        </p:spPr>
        <p:txBody>
          <a:bodyPr anchor="ctr">
            <a:normAutofit/>
          </a:bodyPr>
          <a:lstStyle/>
          <a:p>
            <a:r>
              <a:rPr lang="en-US" sz="4000"/>
              <a:t>2. Adaptable</a:t>
            </a:r>
            <a:endParaRPr lang="en-GB" sz="4000"/>
          </a:p>
        </p:txBody>
      </p:sp>
      <p:sp>
        <p:nvSpPr>
          <p:cNvPr id="5" name="Content Placeholder 4">
            <a:extLst>
              <a:ext uri="{FF2B5EF4-FFF2-40B4-BE49-F238E27FC236}">
                <a16:creationId xmlns:a16="http://schemas.microsoft.com/office/drawing/2014/main" id="{D8078899-F157-FBF8-5269-6CA90D2A4350}"/>
              </a:ext>
            </a:extLst>
          </p:cNvPr>
          <p:cNvSpPr>
            <a:spLocks noGrp="1"/>
          </p:cNvSpPr>
          <p:nvPr>
            <p:ph idx="1"/>
          </p:nvPr>
        </p:nvSpPr>
        <p:spPr>
          <a:xfrm>
            <a:off x="761802" y="2743200"/>
            <a:ext cx="4646905" cy="3613149"/>
          </a:xfrm>
        </p:spPr>
        <p:txBody>
          <a:bodyPr anchor="ctr">
            <a:noAutofit/>
          </a:bodyPr>
          <a:lstStyle/>
          <a:p>
            <a:r>
              <a:rPr lang="en-GB" sz="2400" dirty="0"/>
              <a:t>Embrace change</a:t>
            </a:r>
          </a:p>
          <a:p>
            <a:r>
              <a:rPr lang="en-GB" sz="2400" dirty="0"/>
              <a:t>Ambidextrous leaders (Managers and Entrepreneurs) </a:t>
            </a:r>
          </a:p>
          <a:p>
            <a:endParaRPr lang="en-GB" sz="2400" dirty="0"/>
          </a:p>
          <a:p>
            <a:r>
              <a:rPr lang="en-GB" sz="2400" dirty="0"/>
              <a:t>Adapt or Die </a:t>
            </a:r>
          </a:p>
          <a:p>
            <a:r>
              <a:rPr lang="en-GB" sz="2400" dirty="0"/>
              <a:t>Netflix</a:t>
            </a:r>
          </a:p>
          <a:p>
            <a:pPr lvl="1"/>
            <a:r>
              <a:rPr lang="en-GB" dirty="0"/>
              <a:t>Founded in 1997</a:t>
            </a:r>
          </a:p>
          <a:p>
            <a:pPr lvl="1"/>
            <a:r>
              <a:rPr lang="en-GB" dirty="0"/>
              <a:t>Mailing DVDs to customers</a:t>
            </a:r>
          </a:p>
          <a:p>
            <a:pPr lvl="1"/>
            <a:r>
              <a:rPr lang="en-GB" dirty="0"/>
              <a:t>Now 109 million subscribers worldwide</a:t>
            </a:r>
          </a:p>
        </p:txBody>
      </p:sp>
      <p:pic>
        <p:nvPicPr>
          <p:cNvPr id="7" name="Picture 6" descr="Antique cash register keys">
            <a:extLst>
              <a:ext uri="{FF2B5EF4-FFF2-40B4-BE49-F238E27FC236}">
                <a16:creationId xmlns:a16="http://schemas.microsoft.com/office/drawing/2014/main" id="{B96F4095-0664-B1A2-C52C-8E8E2F867B6A}"/>
              </a:ext>
            </a:extLst>
          </p:cNvPr>
          <p:cNvPicPr>
            <a:picLocks noChangeAspect="1"/>
          </p:cNvPicPr>
          <p:nvPr/>
        </p:nvPicPr>
        <p:blipFill rotWithShape="1">
          <a:blip r:embed="rId2"/>
          <a:srcRect l="18730" r="22092"/>
          <a:stretch/>
        </p:blipFill>
        <p:spPr>
          <a:xfrm>
            <a:off x="6096000" y="1"/>
            <a:ext cx="6102825" cy="6858000"/>
          </a:xfrm>
          <a:prstGeom prst="rect">
            <a:avLst/>
          </a:prstGeom>
        </p:spPr>
      </p:pic>
    </p:spTree>
    <p:extLst>
      <p:ext uri="{BB962C8B-B14F-4D97-AF65-F5344CB8AC3E}">
        <p14:creationId xmlns:p14="http://schemas.microsoft.com/office/powerpoint/2010/main" val="63310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76D11BD-3AE5-DCE1-323E-F19D903B46C7}"/>
              </a:ext>
            </a:extLst>
          </p:cNvPr>
          <p:cNvPicPr>
            <a:picLocks noChangeAspect="1"/>
          </p:cNvPicPr>
          <p:nvPr/>
        </p:nvPicPr>
        <p:blipFill rotWithShape="1">
          <a:blip r:embed="rId2">
            <a:alphaModFix amt="60000"/>
          </a:blip>
          <a:srcRect t="25000"/>
          <a:stretch/>
        </p:blipFill>
        <p:spPr>
          <a:xfrm>
            <a:off x="-1" y="10"/>
            <a:ext cx="12192001" cy="6857990"/>
          </a:xfrm>
          <a:prstGeom prst="rect">
            <a:avLst/>
          </a:prstGeom>
        </p:spPr>
      </p:pic>
      <p:sp>
        <p:nvSpPr>
          <p:cNvPr id="4" name="Title 3">
            <a:extLst>
              <a:ext uri="{FF2B5EF4-FFF2-40B4-BE49-F238E27FC236}">
                <a16:creationId xmlns:a16="http://schemas.microsoft.com/office/drawing/2014/main" id="{DAA1D606-3C21-1D41-8D46-CE5687232A67}"/>
              </a:ext>
            </a:extLst>
          </p:cNvPr>
          <p:cNvSpPr>
            <a:spLocks noGrp="1"/>
          </p:cNvSpPr>
          <p:nvPr>
            <p:ph type="title"/>
          </p:nvPr>
        </p:nvSpPr>
        <p:spPr>
          <a:xfrm>
            <a:off x="838200" y="914402"/>
            <a:ext cx="10515600" cy="2985923"/>
          </a:xfrm>
        </p:spPr>
        <p:txBody>
          <a:bodyPr vert="horz" lIns="91440" tIns="45720" rIns="91440" bIns="45720" rtlCol="0" anchor="b">
            <a:normAutofit/>
          </a:bodyPr>
          <a:lstStyle/>
          <a:p>
            <a:pPr algn="ctr"/>
            <a:r>
              <a:rPr lang="en-US" sz="5200">
                <a:solidFill>
                  <a:srgbClr val="FFFFFF"/>
                </a:solidFill>
              </a:rPr>
              <a:t>Which Businesses are Dying?</a:t>
            </a:r>
          </a:p>
        </p:txBody>
      </p:sp>
      <p:sp>
        <p:nvSpPr>
          <p:cNvPr id="5" name="Text Placeholder 4">
            <a:extLst>
              <a:ext uri="{FF2B5EF4-FFF2-40B4-BE49-F238E27FC236}">
                <a16:creationId xmlns:a16="http://schemas.microsoft.com/office/drawing/2014/main" id="{B6B9C07C-3FE2-207B-34C4-425DBB7EDF41}"/>
              </a:ext>
            </a:extLst>
          </p:cNvPr>
          <p:cNvSpPr>
            <a:spLocks noGrp="1"/>
          </p:cNvSpPr>
          <p:nvPr>
            <p:ph type="body" idx="1"/>
          </p:nvPr>
        </p:nvSpPr>
        <p:spPr>
          <a:xfrm>
            <a:off x="838200" y="4072040"/>
            <a:ext cx="10515600" cy="1384310"/>
          </a:xfrm>
        </p:spPr>
        <p:txBody>
          <a:bodyPr vert="horz" lIns="91440" tIns="45720" rIns="91440" bIns="45720" rtlCol="0">
            <a:normAutofit/>
          </a:bodyPr>
          <a:lstStyle/>
          <a:p>
            <a:pPr algn="ctr"/>
            <a:r>
              <a:rPr lang="en-US">
                <a:solidFill>
                  <a:srgbClr val="FFFFFF"/>
                </a:solidFill>
              </a:rPr>
              <a:t>1 Example </a:t>
            </a:r>
          </a:p>
          <a:p>
            <a:pPr algn="ctr"/>
            <a:r>
              <a:rPr lang="en-US">
                <a:solidFill>
                  <a:srgbClr val="FFFFFF"/>
                </a:solidFill>
              </a:rPr>
              <a:t>How do they adapt?</a:t>
            </a:r>
          </a:p>
        </p:txBody>
      </p:sp>
    </p:spTree>
    <p:extLst>
      <p:ext uri="{BB962C8B-B14F-4D97-AF65-F5344CB8AC3E}">
        <p14:creationId xmlns:p14="http://schemas.microsoft.com/office/powerpoint/2010/main" val="26506316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652</Words>
  <Application>Microsoft Office PowerPoint</Application>
  <PresentationFormat>Widescreen</PresentationFormat>
  <Paragraphs>83</Paragraphs>
  <Slides>18</Slides>
  <Notes>2</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Adelle W01 Regular</vt:lpstr>
      <vt:lpstr>Arial</vt:lpstr>
      <vt:lpstr>Calibri</vt:lpstr>
      <vt:lpstr>Calibri Light</vt:lpstr>
      <vt:lpstr>Office Theme</vt:lpstr>
      <vt:lpstr>Introduction to Entrepreneurship: Week 2 </vt:lpstr>
      <vt:lpstr>Week 2: The Entrepreneurial Mindset </vt:lpstr>
      <vt:lpstr>What is a Mindset?</vt:lpstr>
      <vt:lpstr>What is an Entrepreneurial mindset?</vt:lpstr>
      <vt:lpstr>1. Solutions-Oriented</vt:lpstr>
      <vt:lpstr>PowerPoint Presentation</vt:lpstr>
      <vt:lpstr>Are you a solution seeker?</vt:lpstr>
      <vt:lpstr>2. Adaptable</vt:lpstr>
      <vt:lpstr>Which Businesses are Dying?</vt:lpstr>
      <vt:lpstr>3. Growth Oriented </vt:lpstr>
      <vt:lpstr>Growth – Why and How?</vt:lpstr>
      <vt:lpstr>4. Independence and Accountability   </vt:lpstr>
      <vt:lpstr>Are you independent and accountable?</vt:lpstr>
      <vt:lpstr>5. Creativity and Risk Taking </vt:lpstr>
      <vt:lpstr>PowerPoint Presentation</vt:lpstr>
      <vt:lpstr>Class Activity </vt:lpstr>
      <vt:lpstr>Week 3: Quiz 1 = 3%</vt:lpstr>
      <vt:lpstr>Example Video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Entrepreneurship: Week 2 </dc:title>
  <dc:creator>Dr. Zunaira Saqib</dc:creator>
  <cp:lastModifiedBy>Dr.  ZUNAIRA SAQIB</cp:lastModifiedBy>
  <cp:revision>34</cp:revision>
  <dcterms:created xsi:type="dcterms:W3CDTF">2023-09-14T09:56:19Z</dcterms:created>
  <dcterms:modified xsi:type="dcterms:W3CDTF">2024-02-23T05:38:21Z</dcterms:modified>
</cp:coreProperties>
</file>